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 type="screen16x9"/>
  <p:notesSz cx="6858000" cy="9144000"/>
  <p:defaultTextStyle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theme" Target="theme/theme1.xml"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</p:bodyStyle>
    <p:otherStyle>
      <a:defPPr>
        <a:defRPr lang="en-US"/>
      </a:def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team-andrea.jpeg"/><Relationship Id="rId3" Type="http://schemas.openxmlformats.org/officeDocument/2006/relationships/hyperlink" Target="https://www.linkedin.com/in/andrea-schneider-856952a0" TargetMode="External"/><Relationship Id="rId4" Type="http://schemas.openxmlformats.org/officeDocument/2006/relationships/image" Target="../media/team-gilles.jpeg"/><Relationship Id="rId5" Type="http://schemas.openxmlformats.org/officeDocument/2006/relationships/hyperlink" Target="https://www.linkedin.com/in/gilles-chatelain-67a379a5" TargetMode="External"/><Relationship Id="rId6" Type="http://schemas.openxmlformats.org/officeDocument/2006/relationships/image" Target="../media/team-matthias.jpeg"/><Relationship Id="rId7" Type="http://schemas.openxmlformats.org/officeDocument/2006/relationships/hyperlink" Target="https://www.linkedin.com/in/sala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BG"/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de-CH"/>
          </a:p>
        </p:txBody>
      </p:sp>
      <p:sp>
        <p:nvSpPr>
          <p:cNvPr id="102" name="Accent band"/>
          <p:cNvSpPr>
            <a:spLocks noGrp="1"/>
          </p:cNvSpPr>
          <p:nvPr/>
        </p:nvSpPr>
        <p:spPr>
          <a:xfrm>
            <a:off x="0" y="0"/>
            <a:ext cx="914400" cy="6858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de-CH"/>
          </a:p>
        </p:txBody>
      </p:sp>
      <p:sp>
        <p:nvSpPr>
          <p:cNvPr id="103" name="Stamp"/>
          <p:cNvSpPr>
            <a:spLocks noGrp="1"/>
          </p:cNvSpPr>
          <p:nvPr/>
        </p:nvSpPr>
        <p:spPr>
          <a:xfrm>
            <a:off x="7900000" y="600000"/>
            <a:ext cx="3700000" cy="3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rtlCol="0"/>
          <a:lstStyle/>
          <a:p>
            <a:pPr algn="r"/>
            <a:r>
              <a:rPr lang="de-CH" sz="900" b="1" cap="all" spc="200" dirty="0">
                <a:solidFill>
                  <a:srgbClr val="555555"/>
                </a:solidFill>
                <a:latin typeface="Libre Baskerville"/>
              </a:rPr>
              <a:t>Für die Geschäftsleitung · 5 Slides · 07/2026</a:t>
            </a:r>
          </a:p>
        </p:txBody>
      </p:sp>
      <p:sp>
        <p:nvSpPr>
          <p:cNvPr id="104" name="Title"/>
          <p:cNvSpPr>
            <a:spLocks noGrp="1"/>
          </p:cNvSpPr>
          <p:nvPr/>
        </p:nvSpPr>
        <p:spPr>
          <a:xfrm>
            <a:off x="1200000" y="1300000"/>
            <a:ext cx="9700000" cy="30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95000"/>
              </a:lnSpc>
            </a:pPr>
            <a:r>
              <a:rPr lang="de-CH" sz="8800" b="1" spc="-400" dirty="0">
                <a:solidFill>
                  <a:srgbClr val="111111"/>
                </a:solidFill>
                <a:latin typeface="League Spartan"/>
              </a:rPr>
              <a:t>19 Days</a:t>
            </a:r>
          </a:p>
          <a:p>
            <a:pPr algn="l">
              <a:lnSpc>
                <a:spcPct val="95000"/>
              </a:lnSpc>
            </a:pPr>
            <a:r>
              <a:rPr lang="de-CH" sz="8800" b="1" spc="-400" dirty="0">
                <a:solidFill>
                  <a:srgbClr val="111111"/>
                </a:solidFill>
                <a:latin typeface="League Spartan"/>
              </a:rPr>
              <a:t>to</a:t>
            </a:r>
          </a:p>
          <a:p>
            <a:pPr algn="l">
              <a:lnSpc>
                <a:spcPct val="95000"/>
              </a:lnSpc>
            </a:pPr>
            <a:r>
              <a:rPr lang="de-CH" sz="8800" b="1" spc="-400" dirty="0">
                <a:solidFill>
                  <a:srgbClr val="111111"/>
                </a:solidFill>
                <a:latin typeface="League Spartan"/>
              </a:rPr>
              <a:t>Impact.</a:t>
            </a:r>
          </a:p>
        </p:txBody>
      </p:sp>
      <p:sp>
        <p:nvSpPr>
          <p:cNvPr id="105" name="Lead"/>
          <p:cNvSpPr>
            <a:spLocks noGrp="1"/>
          </p:cNvSpPr>
          <p:nvPr/>
        </p:nvSpPr>
        <p:spPr>
          <a:xfrm>
            <a:off x="1200000" y="4500000"/>
            <a:ext cx="9000000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30000"/>
              </a:lnSpc>
            </a:pPr>
            <a:r>
              <a:rPr lang="de-CH" sz="2000" dirty="0">
                <a:solidFill>
                  <a:srgbClr val="111111"/>
                </a:solidFill>
                <a:latin typeface="Libre Baskerville"/>
              </a:rPr>
              <a:t>In 19 Tagen zur wirkungsvollen Intervention. Funktionierender Prototyp.</a:t>
            </a:r>
          </a:p>
        </p:txBody>
      </p:sp>
      <p:sp>
        <p:nvSpPr>
          <p:cNvPr id="106" name="Sub"/>
          <p:cNvSpPr>
            <a:spLocks noGrp="1"/>
          </p:cNvSpPr>
          <p:nvPr/>
        </p:nvSpPr>
        <p:spPr>
          <a:xfrm>
            <a:off x="1200000" y="5300000"/>
            <a:ext cx="9000000" cy="8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de-CH" sz="1300" dirty="0">
                <a:solidFill>
                  <a:srgbClr val="555555"/>
                </a:solidFill>
                <a:latin typeface="Libre Baskerville"/>
              </a:rPr>
              <a:t>Fundiert in Psychologie. Getestet mit synthetischen Daten. Validiert mit echten Menschen.</a:t>
            </a:r>
          </a:p>
        </p:txBody>
      </p:sp>
      <p:sp>
        <p:nvSpPr>
          <p:cNvPr id="107" name="Brand"/>
          <p:cNvSpPr>
            <a:spLocks noGrp="1"/>
          </p:cNvSpPr>
          <p:nvPr/>
        </p:nvSpPr>
        <p:spPr>
          <a:xfrm>
            <a:off x="1200000" y="6400000"/>
            <a:ext cx="400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800" b="1" cap="all" spc="150" dirty="0">
                <a:solidFill>
                  <a:srgbClr val="888888"/>
                </a:solidFill>
                <a:latin typeface="Libre Baskerville"/>
              </a:rPr>
              <a:t>19DTI.GBANGA.NET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yebrow"/>
          <p:cNvSpPr>
            <a:spLocks noGrp="1"/>
          </p:cNvSpPr>
          <p:nvPr/>
        </p:nvSpPr>
        <p:spPr>
          <a:xfrm>
            <a:off x="685800" y="600000"/>
            <a:ext cx="10820400" cy="36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950" b="1" cap="all" spc="200" dirty="0">
                <a:solidFill>
                  <a:srgbClr val="666666"/>
                </a:solidFill>
                <a:latin typeface="Libre Baskerville"/>
              </a:rPr>
              <a:t>01 · Warum jetzt?</a:t>
            </a:r>
          </a:p>
        </p:txBody>
      </p:sp>
      <p:sp>
        <p:nvSpPr>
          <p:cNvPr id="102" name="Headline"/>
          <p:cNvSpPr>
            <a:spLocks noGrp="1"/>
          </p:cNvSpPr>
          <p:nvPr/>
        </p:nvSpPr>
        <p:spPr>
          <a:xfrm>
            <a:off x="685800" y="1100000"/>
            <a:ext cx="108204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de-CH" sz="4400" b="1" spc="-350" dirty="0">
                <a:solidFill>
                  <a:srgbClr val="111111"/>
                </a:solidFill>
                <a:latin typeface="League Spartan"/>
              </a:rPr>
              <a:t>Verhaltensänderung entscheidet, ob Lösungen wirken.</a:t>
            </a:r>
          </a:p>
        </p:txBody>
      </p:sp>
      <p:sp>
        <p:nvSpPr>
          <p:cNvPr id="103" name="Body"/>
          <p:cNvSpPr>
            <a:spLocks noGrp="1"/>
          </p:cNvSpPr>
          <p:nvPr/>
        </p:nvSpPr>
        <p:spPr>
          <a:xfrm>
            <a:off x="685800" y="2400000"/>
            <a:ext cx="10820400" cy="2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5000"/>
              </a:lnSpc>
              <a:spcAft>
                <a:spcPts val="600"/>
              </a:spcAft>
            </a:pPr>
            <a:r>
              <a:rPr lang="de-CH" sz="1500" dirty="0">
                <a:solidFill>
                  <a:srgbClr val="333333"/>
                </a:solidFill>
                <a:latin typeface="Libre Baskerville"/>
              </a:rPr>
              <a:t>Produkte und Kampagnen erzielen oft messbare Reichweite, aber wenig messbare Verhaltensänderung. Die meisten Lösungen scheitern nicht an der Idee, sondern an der Annahme über die Zielgruppe.</a:t>
            </a:r>
          </a:p>
          <a:p>
            <a:pPr algn="l">
              <a:lnSpc>
                <a:spcPct val="145000"/>
              </a:lnSpc>
              <a:spcAft>
                <a:spcPts val="600"/>
              </a:spcAft>
            </a:pPr>
            <a:r>
              <a:rPr lang="de-CH" sz="1500" dirty="0">
                <a:solidFill>
                  <a:srgbClr val="333333"/>
                </a:solidFill>
                <a:latin typeface="Libre Baskerville"/>
              </a:rPr>
              <a:t>Wir kombinieren Verhaltenspsychologie, Entscheidungsarchitektur und Gamification mit KI. Wir testen früh im Sandkasten, bevor Aufwand und Risiko im echten Markt steigen.</a:t>
            </a:r>
          </a:p>
        </p:txBody>
      </p:sp>
      <p:sp>
        <p:nvSpPr>
          <p:cNvPr id="104" name="Divider"/>
          <p:cNvSpPr>
            <a:spLocks noGrp="1"/>
          </p:cNvSpPr>
          <p:nvPr/>
        </p:nvSpPr>
        <p:spPr>
          <a:xfrm>
            <a:off x="685800" y="4750000"/>
            <a:ext cx="10820400" cy="127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de-CH"/>
          </a:p>
        </p:txBody>
      </p:sp>
      <p:sp>
        <p:nvSpPr>
          <p:cNvPr id="105" name="Stat 0 num"/>
          <p:cNvSpPr>
            <a:spLocks noGrp="1"/>
          </p:cNvSpPr>
          <p:nvPr/>
        </p:nvSpPr>
        <p:spPr>
          <a:xfrm>
            <a:off x="685800" y="50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95000"/>
              </a:lnSpc>
            </a:pPr>
            <a:r>
              <a:rPr lang="de-CH" sz="6000" b="1" spc="-500" dirty="0">
                <a:solidFill>
                  <a:srgbClr val="111111"/>
                </a:solidFill>
                <a:latin typeface="League Spartan"/>
              </a:rPr>
              <a:t>19</a:t>
            </a:r>
          </a:p>
        </p:txBody>
      </p:sp>
      <p:sp>
        <p:nvSpPr>
          <p:cNvPr id="106" name="Stat 0 lbl"/>
          <p:cNvSpPr>
            <a:spLocks noGrp="1"/>
          </p:cNvSpPr>
          <p:nvPr/>
        </p:nvSpPr>
        <p:spPr>
          <a:xfrm>
            <a:off x="685800" y="57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35000"/>
              </a:lnSpc>
            </a:pPr>
            <a:r>
              <a:rPr lang="de-CH" sz="1100" dirty="0">
                <a:solidFill>
                  <a:srgbClr val="555555"/>
                </a:solidFill>
                <a:latin typeface="Libre Baskerville"/>
              </a:rPr>
              <a:t>Tage Sprint</a:t>
            </a:r>
          </a:p>
        </p:txBody>
      </p:sp>
      <p:sp>
        <p:nvSpPr>
          <p:cNvPr id="107" name="Stat 1 num"/>
          <p:cNvSpPr>
            <a:spLocks noGrp="1"/>
          </p:cNvSpPr>
          <p:nvPr/>
        </p:nvSpPr>
        <p:spPr>
          <a:xfrm>
            <a:off x="4359266" y="50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95000"/>
              </a:lnSpc>
            </a:pPr>
            <a:r>
              <a:rPr lang="de-CH" sz="6000" b="1" spc="-500" dirty="0">
                <a:solidFill>
                  <a:srgbClr val="111111"/>
                </a:solidFill>
                <a:latin typeface="League Spartan"/>
              </a:rPr>
              <a:t>3</a:t>
            </a:r>
          </a:p>
        </p:txBody>
      </p:sp>
      <p:sp>
        <p:nvSpPr>
          <p:cNvPr id="108" name="Stat 1 lbl"/>
          <p:cNvSpPr>
            <a:spLocks noGrp="1"/>
          </p:cNvSpPr>
          <p:nvPr/>
        </p:nvSpPr>
        <p:spPr>
          <a:xfrm>
            <a:off x="4359266" y="57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35000"/>
              </a:lnSpc>
            </a:pPr>
            <a:r>
              <a:rPr lang="de-CH" sz="1100" dirty="0">
                <a:solidFill>
                  <a:srgbClr val="555555"/>
                </a:solidFill>
                <a:latin typeface="Libre Baskerville"/>
              </a:rPr>
              <a:t>Phasen: Verstehen · Gestalten &amp; Testen · Umsetzen</a:t>
            </a:r>
          </a:p>
        </p:txBody>
      </p:sp>
      <p:sp>
        <p:nvSpPr>
          <p:cNvPr id="109" name="Stat 2 num"/>
          <p:cNvSpPr>
            <a:spLocks noGrp="1"/>
          </p:cNvSpPr>
          <p:nvPr/>
        </p:nvSpPr>
        <p:spPr>
          <a:xfrm>
            <a:off x="8032732" y="50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95000"/>
              </a:lnSpc>
            </a:pPr>
            <a:r>
              <a:rPr lang="de-CH" sz="6000" b="1" spc="-500" dirty="0">
                <a:solidFill>
                  <a:srgbClr val="111111"/>
                </a:solidFill>
                <a:latin typeface="League Spartan"/>
              </a:rPr>
              <a:t>1</a:t>
            </a:r>
          </a:p>
        </p:txBody>
      </p:sp>
      <p:sp>
        <p:nvSpPr>
          <p:cNvPr id="110" name="Stat 2 lbl"/>
          <p:cNvSpPr>
            <a:spLocks noGrp="1"/>
          </p:cNvSpPr>
          <p:nvPr/>
        </p:nvSpPr>
        <p:spPr>
          <a:xfrm>
            <a:off x="8032732" y="5700000"/>
            <a:ext cx="3473466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35000"/>
              </a:lnSpc>
            </a:pPr>
            <a:r>
              <a:rPr lang="de-CH" sz="1100" dirty="0">
                <a:solidFill>
                  <a:srgbClr val="555555"/>
                </a:solidFill>
                <a:latin typeface="Libre Baskerville"/>
              </a:rPr>
              <a:t>umsetzbare Roadmap mit Prototyp</a:t>
            </a:r>
          </a:p>
        </p:txBody>
      </p:sp>
      <p:sp>
        <p:nvSpPr>
          <p:cNvPr id="111" name="Page no"/>
          <p:cNvSpPr>
            <a:spLocks noGrp="1"/>
          </p:cNvSpPr>
          <p:nvPr/>
        </p:nvSpPr>
        <p:spPr>
          <a:xfrm>
            <a:off x="11048400" y="6480000"/>
            <a:ext cx="838200" cy="2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r"/>
            <a:r>
              <a:rPr lang="de-CH" sz="900" spc="100" dirty="0">
                <a:solidFill>
                  <a:srgbClr val="888888"/>
                </a:solidFill>
                <a:latin typeface="Libre Baskerville"/>
              </a:rPr>
              <a:t>02 / 05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yebrow"/>
          <p:cNvSpPr>
            <a:spLocks noGrp="1"/>
          </p:cNvSpPr>
          <p:nvPr/>
        </p:nvSpPr>
        <p:spPr>
          <a:xfrm>
            <a:off x="685800" y="600000"/>
            <a:ext cx="10820400" cy="36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950" b="1" cap="all" spc="200" dirty="0">
                <a:solidFill>
                  <a:srgbClr val="666666"/>
                </a:solidFill>
                <a:latin typeface="Libre Baskerville"/>
              </a:rPr>
              <a:t>02 · Wie wir arbeiten</a:t>
            </a:r>
          </a:p>
        </p:txBody>
      </p:sp>
      <p:sp>
        <p:nvSpPr>
          <p:cNvPr id="102" name="Headline"/>
          <p:cNvSpPr>
            <a:spLocks noGrp="1"/>
          </p:cNvSpPr>
          <p:nvPr/>
        </p:nvSpPr>
        <p:spPr>
          <a:xfrm>
            <a:off x="685800" y="1100000"/>
            <a:ext cx="108204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de-CH" sz="4400" b="1" spc="-350" dirty="0">
                <a:solidFill>
                  <a:srgbClr val="111111"/>
                </a:solidFill>
                <a:latin typeface="League Spartan"/>
              </a:rPr>
              <a:t>Drei Phasen. Klare Entscheidungen. Keine Theorie ohne Test.</a:t>
            </a:r>
          </a:p>
        </p:txBody>
      </p:sp>
      <p:sp>
        <p:nvSpPr>
          <p:cNvPr id="103" name="Card 0"/>
          <p:cNvSpPr>
            <a:spLocks noGrp="1"/>
          </p:cNvSpPr>
          <p:nvPr/>
        </p:nvSpPr>
        <p:spPr>
          <a:xfrm>
            <a:off x="685800" y="2800000"/>
            <a:ext cx="3486800" cy="3500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de-CH"/>
          </a:p>
        </p:txBody>
      </p:sp>
      <p:sp>
        <p:nvSpPr>
          <p:cNvPr id="104" name="Card 0 label"/>
          <p:cNvSpPr>
            <a:spLocks noGrp="1"/>
          </p:cNvSpPr>
          <p:nvPr/>
        </p:nvSpPr>
        <p:spPr>
          <a:xfrm>
            <a:off x="965800" y="3080000"/>
            <a:ext cx="1500000" cy="360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wrap="square" lIns="91440" tIns="45720" rIns="91440" bIns="45720" anchor="ctr" rtlCol="0"/>
          <a:lstStyle/>
          <a:p>
            <a:pPr algn="ctr"/>
            <a:r>
              <a:rPr lang="de-CH" sz="850" b="1" cap="all" spc="150" dirty="0">
                <a:solidFill>
                  <a:srgbClr val="555555"/>
                </a:solidFill>
                <a:latin typeface="Libre Baskerville"/>
              </a:rPr>
              <a:t>Tag 1–5</a:t>
            </a:r>
          </a:p>
        </p:txBody>
      </p:sp>
      <p:sp>
        <p:nvSpPr>
          <p:cNvPr id="105" name="Card 0 title"/>
          <p:cNvSpPr>
            <a:spLocks noGrp="1"/>
          </p:cNvSpPr>
          <p:nvPr/>
        </p:nvSpPr>
        <p:spPr>
          <a:xfrm>
            <a:off x="965800" y="3580000"/>
            <a:ext cx="2926800" cy="10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de-CH" sz="2800" b="1" spc="-300" dirty="0">
                <a:solidFill>
                  <a:srgbClr val="111111"/>
                </a:solidFill>
                <a:latin typeface="League Spartan"/>
              </a:rPr>
              <a:t>Verstehen</a:t>
            </a:r>
          </a:p>
        </p:txBody>
      </p:sp>
      <p:sp>
        <p:nvSpPr>
          <p:cNvPr id="106" name="Card 0 body"/>
          <p:cNvSpPr>
            <a:spLocks noGrp="1"/>
          </p:cNvSpPr>
          <p:nvPr/>
        </p:nvSpPr>
        <p:spPr>
          <a:xfrm>
            <a:off x="965800" y="4700000"/>
            <a:ext cx="2926800" cy="14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de-CH" sz="1200" dirty="0">
                <a:solidFill>
                  <a:srgbClr val="333333"/>
                </a:solidFill>
                <a:latin typeface="Libre Baskerville"/>
              </a:rPr>
              <a:t>Verhalten und Zielgruppe scharfstellen, synthetische Personas aktivieren, Motivatoren und Barrieren entlang der User Journey identifizieren.</a:t>
            </a:r>
          </a:p>
        </p:txBody>
      </p:sp>
      <p:sp>
        <p:nvSpPr>
          <p:cNvPr id="107" name="Card 1"/>
          <p:cNvSpPr>
            <a:spLocks noGrp="1"/>
          </p:cNvSpPr>
          <p:nvPr/>
        </p:nvSpPr>
        <p:spPr>
          <a:xfrm>
            <a:off x="4352600" y="2800000"/>
            <a:ext cx="3486800" cy="3500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de-CH"/>
          </a:p>
        </p:txBody>
      </p:sp>
      <p:sp>
        <p:nvSpPr>
          <p:cNvPr id="108" name="Card 1 label"/>
          <p:cNvSpPr>
            <a:spLocks noGrp="1"/>
          </p:cNvSpPr>
          <p:nvPr/>
        </p:nvSpPr>
        <p:spPr>
          <a:xfrm>
            <a:off x="4632600" y="3080000"/>
            <a:ext cx="1500000" cy="36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91440" tIns="45720" rIns="91440" bIns="45720" anchor="ctr" rtlCol="0"/>
          <a:lstStyle/>
          <a:p>
            <a:pPr algn="ctr"/>
            <a:r>
              <a:rPr lang="de-CH" sz="850" b="1" cap="all" spc="150" dirty="0">
                <a:solidFill>
                  <a:srgbClr val="111111"/>
                </a:solidFill>
                <a:latin typeface="Libre Baskerville"/>
              </a:rPr>
              <a:t>Tag 6–16</a:t>
            </a:r>
          </a:p>
        </p:txBody>
      </p:sp>
      <p:sp>
        <p:nvSpPr>
          <p:cNvPr id="109" name="Card 1 title"/>
          <p:cNvSpPr>
            <a:spLocks noGrp="1"/>
          </p:cNvSpPr>
          <p:nvPr/>
        </p:nvSpPr>
        <p:spPr>
          <a:xfrm>
            <a:off x="4632600" y="3580000"/>
            <a:ext cx="2926800" cy="10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de-CH" sz="2800" b="1" spc="-300" dirty="0">
                <a:solidFill>
                  <a:srgbClr val="F2D34E"/>
                </a:solidFill>
                <a:latin typeface="League Spartan"/>
              </a:rPr>
              <a:t>Gestalten &amp; Testen</a:t>
            </a:r>
          </a:p>
        </p:txBody>
      </p:sp>
      <p:sp>
        <p:nvSpPr>
          <p:cNvPr id="110" name="Card 1 body"/>
          <p:cNvSpPr>
            <a:spLocks noGrp="1"/>
          </p:cNvSpPr>
          <p:nvPr/>
        </p:nvSpPr>
        <p:spPr>
          <a:xfrm>
            <a:off x="4632600" y="4700000"/>
            <a:ext cx="2926800" cy="14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de-CH" sz="1200" dirty="0">
                <a:solidFill>
                  <a:srgbClr val="D8D8D8"/>
                </a:solidFill>
                <a:latin typeface="Libre Baskerville"/>
              </a:rPr>
              <a:t>Interventionen aus Verhaltenspsychologie und Gamification entwickeln, in Prototypen übersetzen, mit synthetischen und echten Nutzer:innen testen.</a:t>
            </a:r>
          </a:p>
        </p:txBody>
      </p:sp>
      <p:sp>
        <p:nvSpPr>
          <p:cNvPr id="111" name="Card 2"/>
          <p:cNvSpPr>
            <a:spLocks noGrp="1"/>
          </p:cNvSpPr>
          <p:nvPr/>
        </p:nvSpPr>
        <p:spPr>
          <a:xfrm>
            <a:off x="8019400" y="2800000"/>
            <a:ext cx="3486800" cy="3500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de-CH"/>
          </a:p>
        </p:txBody>
      </p:sp>
      <p:sp>
        <p:nvSpPr>
          <p:cNvPr id="112" name="Card 2 label"/>
          <p:cNvSpPr>
            <a:spLocks noGrp="1"/>
          </p:cNvSpPr>
          <p:nvPr/>
        </p:nvSpPr>
        <p:spPr>
          <a:xfrm>
            <a:off x="8299400" y="3080000"/>
            <a:ext cx="1500000" cy="3600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wrap="square" lIns="91440" tIns="45720" rIns="91440" bIns="45720" anchor="ctr" rtlCol="0"/>
          <a:lstStyle/>
          <a:p>
            <a:pPr algn="ctr"/>
            <a:r>
              <a:rPr lang="de-CH" sz="850" b="1" cap="all" spc="150" dirty="0">
                <a:solidFill>
                  <a:srgbClr val="555555"/>
                </a:solidFill>
                <a:latin typeface="Libre Baskerville"/>
              </a:rPr>
              <a:t>Tag 17–19</a:t>
            </a:r>
          </a:p>
        </p:txBody>
      </p:sp>
      <p:sp>
        <p:nvSpPr>
          <p:cNvPr id="113" name="Card 2 title"/>
          <p:cNvSpPr>
            <a:spLocks noGrp="1"/>
          </p:cNvSpPr>
          <p:nvPr/>
        </p:nvSpPr>
        <p:spPr>
          <a:xfrm>
            <a:off x="8299400" y="3580000"/>
            <a:ext cx="2926800" cy="10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de-CH" sz="2800" b="1" spc="-300" dirty="0">
                <a:solidFill>
                  <a:srgbClr val="111111"/>
                </a:solidFill>
                <a:latin typeface="League Spartan"/>
              </a:rPr>
              <a:t>Umsetzen</a:t>
            </a:r>
          </a:p>
        </p:txBody>
      </p:sp>
      <p:sp>
        <p:nvSpPr>
          <p:cNvPr id="114" name="Card 2 body"/>
          <p:cNvSpPr>
            <a:spLocks noGrp="1"/>
          </p:cNvSpPr>
          <p:nvPr/>
        </p:nvSpPr>
        <p:spPr>
          <a:xfrm>
            <a:off x="8299400" y="4700000"/>
            <a:ext cx="2926800" cy="14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de-CH" sz="1200" dirty="0">
                <a:solidFill>
                  <a:srgbClr val="333333"/>
                </a:solidFill>
                <a:latin typeface="Libre Baskerville"/>
              </a:rPr>
              <a:t>Ergebnisse bewerten, Prioritäten für den Rollout setzen, offene Fragen und Risiken benennen, Prototyp übergeben.</a:t>
            </a:r>
          </a:p>
        </p:txBody>
      </p:sp>
      <p:sp>
        <p:nvSpPr>
          <p:cNvPr id="115" name="Page no"/>
          <p:cNvSpPr>
            <a:spLocks noGrp="1"/>
          </p:cNvSpPr>
          <p:nvPr/>
        </p:nvSpPr>
        <p:spPr>
          <a:xfrm>
            <a:off x="11048400" y="6480000"/>
            <a:ext cx="838200" cy="2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r"/>
            <a:r>
              <a:rPr lang="de-CH" sz="900" spc="100" dirty="0">
                <a:solidFill>
                  <a:srgbClr val="888888"/>
                </a:solidFill>
                <a:latin typeface="Libre Baskerville"/>
              </a:rPr>
              <a:t>03 / 05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yebrow"/>
          <p:cNvSpPr>
            <a:spLocks noGrp="1"/>
          </p:cNvSpPr>
          <p:nvPr/>
        </p:nvSpPr>
        <p:spPr>
          <a:xfrm>
            <a:off x="685800" y="600000"/>
            <a:ext cx="10820400" cy="36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950" b="1" cap="all" spc="200" dirty="0">
                <a:solidFill>
                  <a:srgbClr val="666666"/>
                </a:solidFill>
                <a:latin typeface="Libre Baskerville"/>
              </a:rPr>
              <a:t>03 · Was Sie am Tag 19 bekommen</a:t>
            </a:r>
          </a:p>
        </p:txBody>
      </p:sp>
      <p:sp>
        <p:nvSpPr>
          <p:cNvPr id="102" name="Headline"/>
          <p:cNvSpPr>
            <a:spLocks noGrp="1"/>
          </p:cNvSpPr>
          <p:nvPr/>
        </p:nvSpPr>
        <p:spPr>
          <a:xfrm>
            <a:off x="685800" y="1100000"/>
            <a:ext cx="108204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de-CH" sz="4400" b="1" spc="-350" dirty="0">
                <a:solidFill>
                  <a:srgbClr val="111111"/>
                </a:solidFill>
                <a:latin typeface="League Spartan"/>
              </a:rPr>
              <a:t>Konkret, getestet, Geschäftsleitung-tauglich.</a:t>
            </a:r>
          </a:p>
        </p:txBody>
      </p:sp>
      <p:sp>
        <p:nvSpPr>
          <p:cNvPr id="103" name="Item 0 num"/>
          <p:cNvSpPr>
            <a:spLocks noGrp="1"/>
          </p:cNvSpPr>
          <p:nvPr/>
        </p:nvSpPr>
        <p:spPr>
          <a:xfrm>
            <a:off x="685800" y="2900000"/>
            <a:ext cx="800000" cy="80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0" tIns="45720" rIns="0" bIns="45720" anchor="ctr" rtlCol="0"/>
          <a:lstStyle/>
          <a:p>
            <a:pPr algn="ctr"/>
            <a:r>
              <a:rPr lang="de-CH" sz="2400" b="1" spc="-200" dirty="0">
                <a:solidFill>
                  <a:srgbClr val="111111"/>
                </a:solidFill>
                <a:latin typeface="League Spartan"/>
              </a:rPr>
              <a:t>01</a:t>
            </a:r>
          </a:p>
        </p:txBody>
      </p:sp>
      <p:sp>
        <p:nvSpPr>
          <p:cNvPr id="104" name="Item 0 head"/>
          <p:cNvSpPr>
            <a:spLocks noGrp="1"/>
          </p:cNvSpPr>
          <p:nvPr/>
        </p:nvSpPr>
        <p:spPr>
          <a:xfrm>
            <a:off x="1635800" y="2900000"/>
            <a:ext cx="4370200" cy="4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600" b="1" spc="-100" dirty="0">
                <a:solidFill>
                  <a:srgbClr val="111111"/>
                </a:solidFill>
                <a:latin typeface="Libre Baskerville"/>
              </a:rPr>
              <a:t>Getestete Prototypen</a:t>
            </a:r>
          </a:p>
        </p:txBody>
      </p:sp>
      <p:sp>
        <p:nvSpPr>
          <p:cNvPr id="105" name="Item 0 body"/>
          <p:cNvSpPr>
            <a:spLocks noGrp="1"/>
          </p:cNvSpPr>
          <p:nvPr/>
        </p:nvSpPr>
        <p:spPr>
          <a:xfrm>
            <a:off x="1635800" y="3380000"/>
            <a:ext cx="43702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de-CH" sz="1200" dirty="0">
                <a:solidFill>
                  <a:srgbClr val="444444"/>
                </a:solidFill>
                <a:latin typeface="Libre Baskerville"/>
              </a:rPr>
              <a:t>Mit echten Nutzer:innen validiert, technische Umsetzbarkeit demonstriert.</a:t>
            </a:r>
          </a:p>
        </p:txBody>
      </p:sp>
      <p:sp>
        <p:nvSpPr>
          <p:cNvPr id="106" name="Item 1 num"/>
          <p:cNvSpPr>
            <a:spLocks noGrp="1"/>
          </p:cNvSpPr>
          <p:nvPr/>
        </p:nvSpPr>
        <p:spPr>
          <a:xfrm>
            <a:off x="6186000" y="2900000"/>
            <a:ext cx="800000" cy="80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0" tIns="45720" rIns="0" bIns="45720" anchor="ctr" rtlCol="0"/>
          <a:lstStyle/>
          <a:p>
            <a:pPr algn="ctr"/>
            <a:r>
              <a:rPr lang="de-CH" sz="2400" b="1" spc="-200" dirty="0">
                <a:solidFill>
                  <a:srgbClr val="111111"/>
                </a:solidFill>
                <a:latin typeface="League Spartan"/>
              </a:rPr>
              <a:t>02</a:t>
            </a:r>
          </a:p>
        </p:txBody>
      </p:sp>
      <p:sp>
        <p:nvSpPr>
          <p:cNvPr id="107" name="Item 1 head"/>
          <p:cNvSpPr>
            <a:spLocks noGrp="1"/>
          </p:cNvSpPr>
          <p:nvPr/>
        </p:nvSpPr>
        <p:spPr>
          <a:xfrm>
            <a:off x="7136000" y="2900000"/>
            <a:ext cx="4370200" cy="4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600" b="1" spc="-100" dirty="0">
                <a:solidFill>
                  <a:srgbClr val="111111"/>
                </a:solidFill>
                <a:latin typeface="Libre Baskerville"/>
              </a:rPr>
              <a:t>Erkenntnisberichte</a:t>
            </a:r>
          </a:p>
        </p:txBody>
      </p:sp>
      <p:sp>
        <p:nvSpPr>
          <p:cNvPr id="108" name="Item 1 body"/>
          <p:cNvSpPr>
            <a:spLocks noGrp="1"/>
          </p:cNvSpPr>
          <p:nvPr/>
        </p:nvSpPr>
        <p:spPr>
          <a:xfrm>
            <a:off x="7136000" y="3380000"/>
            <a:ext cx="43702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de-CH" sz="1200" dirty="0">
                <a:solidFill>
                  <a:srgbClr val="444444"/>
                </a:solidFill>
                <a:latin typeface="Libre Baskerville"/>
              </a:rPr>
              <a:t>Verdichtete Insights zu Zielgruppe, Motivatoren und Barrieren, argumentationsfähig.</a:t>
            </a:r>
          </a:p>
        </p:txBody>
      </p:sp>
      <p:sp>
        <p:nvSpPr>
          <p:cNvPr id="109" name="Item 2 num"/>
          <p:cNvSpPr>
            <a:spLocks noGrp="1"/>
          </p:cNvSpPr>
          <p:nvPr/>
        </p:nvSpPr>
        <p:spPr>
          <a:xfrm>
            <a:off x="685800" y="4800000"/>
            <a:ext cx="800000" cy="80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0" tIns="45720" rIns="0" bIns="45720" anchor="ctr" rtlCol="0"/>
          <a:lstStyle/>
          <a:p>
            <a:pPr algn="ctr"/>
            <a:r>
              <a:rPr lang="de-CH" sz="2400" b="1" spc="-200" dirty="0">
                <a:solidFill>
                  <a:srgbClr val="111111"/>
                </a:solidFill>
                <a:latin typeface="League Spartan"/>
              </a:rPr>
              <a:t>03</a:t>
            </a:r>
          </a:p>
        </p:txBody>
      </p:sp>
      <p:sp>
        <p:nvSpPr>
          <p:cNvPr id="110" name="Item 2 head"/>
          <p:cNvSpPr>
            <a:spLocks noGrp="1"/>
          </p:cNvSpPr>
          <p:nvPr/>
        </p:nvSpPr>
        <p:spPr>
          <a:xfrm>
            <a:off x="1635800" y="4800000"/>
            <a:ext cx="4370200" cy="4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600" b="1" spc="-100" dirty="0">
                <a:solidFill>
                  <a:srgbClr val="111111"/>
                </a:solidFill>
                <a:latin typeface="Libre Baskerville"/>
              </a:rPr>
              <a:t>Roadmap mit Verantwortlichkeiten</a:t>
            </a:r>
          </a:p>
        </p:txBody>
      </p:sp>
      <p:sp>
        <p:nvSpPr>
          <p:cNvPr id="111" name="Item 2 body"/>
          <p:cNvSpPr>
            <a:spLocks noGrp="1"/>
          </p:cNvSpPr>
          <p:nvPr/>
        </p:nvSpPr>
        <p:spPr>
          <a:xfrm>
            <a:off x="1635800" y="5280000"/>
            <a:ext cx="43702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de-CH" sz="1200" dirty="0">
                <a:solidFill>
                  <a:srgbClr val="444444"/>
                </a:solidFill>
                <a:latin typeface="Libre Baskerville"/>
              </a:rPr>
              <a:t>Nächste Schritte, Verantwortliche, Zeithorizont, schwarz auf weiss.</a:t>
            </a:r>
          </a:p>
        </p:txBody>
      </p:sp>
      <p:sp>
        <p:nvSpPr>
          <p:cNvPr id="112" name="Item 3 num"/>
          <p:cNvSpPr>
            <a:spLocks noGrp="1"/>
          </p:cNvSpPr>
          <p:nvPr/>
        </p:nvSpPr>
        <p:spPr>
          <a:xfrm>
            <a:off x="6186000" y="4800000"/>
            <a:ext cx="800000" cy="80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0" tIns="45720" rIns="0" bIns="45720" anchor="ctr" rtlCol="0"/>
          <a:lstStyle/>
          <a:p>
            <a:pPr algn="ctr"/>
            <a:r>
              <a:rPr lang="de-CH" sz="2400" b="1" spc="-200" dirty="0">
                <a:solidFill>
                  <a:srgbClr val="111111"/>
                </a:solidFill>
                <a:latin typeface="League Spartan"/>
              </a:rPr>
              <a:t>04</a:t>
            </a:r>
          </a:p>
        </p:txBody>
      </p:sp>
      <p:sp>
        <p:nvSpPr>
          <p:cNvPr id="113" name="Item 3 head"/>
          <p:cNvSpPr>
            <a:spLocks noGrp="1"/>
          </p:cNvSpPr>
          <p:nvPr/>
        </p:nvSpPr>
        <p:spPr>
          <a:xfrm>
            <a:off x="7136000" y="4800000"/>
            <a:ext cx="4370200" cy="45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600" b="1" spc="-100" dirty="0">
                <a:solidFill>
                  <a:srgbClr val="111111"/>
                </a:solidFill>
                <a:latin typeface="Libre Baskerville"/>
              </a:rPr>
              <a:t>KPI-Setup</a:t>
            </a:r>
          </a:p>
        </p:txBody>
      </p:sp>
      <p:sp>
        <p:nvSpPr>
          <p:cNvPr id="114" name="Item 3 body"/>
          <p:cNvSpPr>
            <a:spLocks noGrp="1"/>
          </p:cNvSpPr>
          <p:nvPr/>
        </p:nvSpPr>
        <p:spPr>
          <a:xfrm>
            <a:off x="7136000" y="5280000"/>
            <a:ext cx="43702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de-CH" sz="1200" dirty="0">
                <a:solidFill>
                  <a:srgbClr val="444444"/>
                </a:solidFill>
                <a:latin typeface="Libre Baskerville"/>
              </a:rPr>
              <a:t>Verhaltens-KPI, Treiber-Metriken und Guardrail, bereit für den Rollout.</a:t>
            </a:r>
          </a:p>
        </p:txBody>
      </p:sp>
      <p:sp>
        <p:nvSpPr>
          <p:cNvPr id="115" name="Page no"/>
          <p:cNvSpPr>
            <a:spLocks noGrp="1"/>
          </p:cNvSpPr>
          <p:nvPr/>
        </p:nvSpPr>
        <p:spPr>
          <a:xfrm>
            <a:off x="11048400" y="6480000"/>
            <a:ext cx="838200" cy="2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r"/>
            <a:r>
              <a:rPr lang="de-CH" sz="900" spc="100" dirty="0">
                <a:solidFill>
                  <a:srgbClr val="888888"/>
                </a:solidFill>
                <a:latin typeface="Libre Baskerville"/>
              </a:rPr>
              <a:t>04 / 05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yebrow"/>
          <p:cNvSpPr>
            <a:spLocks noGrp="1"/>
          </p:cNvSpPr>
          <p:nvPr/>
        </p:nvSpPr>
        <p:spPr>
          <a:xfrm>
            <a:off x="685800" y="600000"/>
            <a:ext cx="10820400" cy="36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950" b="1" cap="all" spc="200" dirty="0">
                <a:solidFill>
                  <a:srgbClr val="666666"/>
                </a:solidFill>
                <a:latin typeface="Libre Baskerville"/>
              </a:rPr>
              <a:t>04 · Team · Preis · Kontakt</a:t>
            </a:r>
          </a:p>
        </p:txBody>
      </p:sp>
      <p:sp>
        <p:nvSpPr>
          <p:cNvPr id="102" name="Headline"/>
          <p:cNvSpPr>
            <a:spLocks noGrp="1"/>
          </p:cNvSpPr>
          <p:nvPr/>
        </p:nvSpPr>
        <p:spPr>
          <a:xfrm>
            <a:off x="685800" y="1100000"/>
            <a:ext cx="10820400" cy="12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de-CH" sz="4400" b="1" spc="-350" dirty="0">
                <a:solidFill>
                  <a:srgbClr val="111111"/>
                </a:solidFill>
                <a:latin typeface="League Spartan"/>
              </a:rPr>
              <a:t>Vier Rollen. Ein Team. Ein Kontakt.</a:t>
            </a:r>
          </a:p>
        </p:txBody>
      </p:sp>
      <p:sp>
        <p:nvSpPr>
          <p:cNvPr id="103" name="Team label"/>
          <p:cNvSpPr>
            <a:spLocks noGrp="1"/>
          </p:cNvSpPr>
          <p:nvPr/>
        </p:nvSpPr>
        <p:spPr>
          <a:xfrm>
            <a:off x="685800" y="2800000"/>
            <a:ext cx="600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900" b="1" cap="all" spc="200" dirty="0">
                <a:solidFill>
                  <a:srgbClr val="555555"/>
                </a:solidFill>
                <a:latin typeface="Libre Baskerville"/>
              </a:rPr>
              <a:t>Das Kern-Team</a:t>
            </a:r>
          </a:p>
        </p:txBody>
      </p:sp>
      <p:pic>
        <p:nvPicPr>
          <p:cNvPr id="104" name="Member 0 phot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250000"/>
            <a:ext cx="760000" cy="760000"/>
          </a:xfrm>
          <a:prstGeom prst="ellipse">
            <a:avLst/>
          </a:prstGeom>
          <a:ln w="9525">
            <a:solidFill>
              <a:srgbClr val="E5E5E5"/>
            </a:solidFill>
          </a:ln>
        </p:spPr>
      </p:pic>
      <p:sp>
        <p:nvSpPr>
          <p:cNvPr id="105" name="Member 0 name"/>
          <p:cNvSpPr>
            <a:spLocks noGrp="1"/>
          </p:cNvSpPr>
          <p:nvPr/>
        </p:nvSpPr>
        <p:spPr>
          <a:xfrm>
            <a:off x="1645800" y="3250000"/>
            <a:ext cx="5040000" cy="3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300" b="1" dirty="0">
                <a:solidFill>
                  <a:srgbClr val="111111"/>
                </a:solidFill>
                <a:latin typeface="Libre Baskerville"/>
                <a:hlinkClick r:id="rId3"/>
              </a:rPr>
              <a:t>Dr. Andrea Schneider</a:t>
            </a:r>
          </a:p>
        </p:txBody>
      </p:sp>
      <p:sp>
        <p:nvSpPr>
          <p:cNvPr id="106" name="Member 0 role"/>
          <p:cNvSpPr>
            <a:spLocks noGrp="1"/>
          </p:cNvSpPr>
          <p:nvPr/>
        </p:nvSpPr>
        <p:spPr>
          <a:xfrm>
            <a:off x="1645800" y="3550000"/>
            <a:ext cx="5040000" cy="24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000" dirty="0">
                <a:solidFill>
                  <a:srgbClr val="555555"/>
                </a:solidFill>
                <a:latin typeface="Libre Baskerville"/>
              </a:rPr>
              <a:t>Verhaltenspsychologie &amp; Forschung</a:t>
            </a:r>
          </a:p>
        </p:txBody>
      </p:sp>
      <p:sp>
        <p:nvSpPr>
          <p:cNvPr id="107" name="Member 0 bio"/>
          <p:cNvSpPr>
            <a:spLocks noGrp="1"/>
          </p:cNvSpPr>
          <p:nvPr/>
        </p:nvSpPr>
        <p:spPr>
          <a:xfrm>
            <a:off x="1645800" y="3790000"/>
            <a:ext cx="5040000" cy="47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10000"/>
              </a:lnSpc>
            </a:pPr>
            <a:r>
              <a:rPr lang="de-CH" sz="850" dirty="0">
                <a:solidFill>
                  <a:srgbClr val="666666"/>
                </a:solidFill>
                <a:latin typeface="Libre Baskerville"/>
              </a:rPr>
              <a:t>PhD in Kognitionspsychologie; leitete die UX-Forschung am EPFL+ECAL Lab. Autorin peer-reviewter Studien und Schöpferin der preisgekrönten SBB-Experience-App.</a:t>
            </a:r>
          </a:p>
        </p:txBody>
      </p:sp>
      <p:pic>
        <p:nvPicPr>
          <p:cNvPr id="108" name="Member 1 photo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4330000"/>
            <a:ext cx="760000" cy="760000"/>
          </a:xfrm>
          <a:prstGeom prst="ellipse">
            <a:avLst/>
          </a:prstGeom>
          <a:ln w="9525">
            <a:solidFill>
              <a:srgbClr val="E5E5E5"/>
            </a:solidFill>
          </a:ln>
        </p:spPr>
      </p:pic>
      <p:sp>
        <p:nvSpPr>
          <p:cNvPr id="109" name="Member 1 name"/>
          <p:cNvSpPr>
            <a:spLocks noGrp="1"/>
          </p:cNvSpPr>
          <p:nvPr/>
        </p:nvSpPr>
        <p:spPr>
          <a:xfrm>
            <a:off x="1645800" y="4330000"/>
            <a:ext cx="5040000" cy="3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300" b="1" dirty="0">
                <a:solidFill>
                  <a:srgbClr val="111111"/>
                </a:solidFill>
                <a:latin typeface="Libre Baskerville"/>
                <a:hlinkClick r:id="rId5"/>
              </a:rPr>
              <a:t>Dr. Gilles Chatelain</a:t>
            </a:r>
          </a:p>
        </p:txBody>
      </p:sp>
      <p:sp>
        <p:nvSpPr>
          <p:cNvPr id="110" name="Member 1 role"/>
          <p:cNvSpPr>
            <a:spLocks noGrp="1"/>
          </p:cNvSpPr>
          <p:nvPr/>
        </p:nvSpPr>
        <p:spPr>
          <a:xfrm>
            <a:off x="1645800" y="4630000"/>
            <a:ext cx="5040000" cy="24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000" dirty="0">
                <a:solidFill>
                  <a:srgbClr val="555555"/>
                </a:solidFill>
                <a:latin typeface="Libre Baskerville"/>
              </a:rPr>
              <a:t>Strategie &amp; User Insights</a:t>
            </a:r>
          </a:p>
        </p:txBody>
      </p:sp>
      <p:sp>
        <p:nvSpPr>
          <p:cNvPr id="111" name="Member 1 bio"/>
          <p:cNvSpPr>
            <a:spLocks noGrp="1"/>
          </p:cNvSpPr>
          <p:nvPr/>
        </p:nvSpPr>
        <p:spPr>
          <a:xfrm>
            <a:off x="1645800" y="4870000"/>
            <a:ext cx="5040000" cy="47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10000"/>
              </a:lnSpc>
            </a:pPr>
            <a:r>
              <a:rPr lang="de-CH" sz="850" dirty="0">
                <a:solidFill>
                  <a:srgbClr val="666666"/>
                </a:solidFill>
                <a:latin typeface="Libre Baskerville"/>
              </a:rPr>
              <a:t>UN-Vertreter in Genf für die Psychologieverbände APA, EFPA und FSP. Gründer von The Behavior Lab für angewandte Verhaltensforschung.</a:t>
            </a:r>
          </a:p>
        </p:txBody>
      </p:sp>
      <p:pic>
        <p:nvPicPr>
          <p:cNvPr id="112" name="Member 2 photo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" y="5410000"/>
            <a:ext cx="760000" cy="760000"/>
          </a:xfrm>
          <a:prstGeom prst="ellipse">
            <a:avLst/>
          </a:prstGeom>
          <a:ln w="9525">
            <a:solidFill>
              <a:srgbClr val="E5E5E5"/>
            </a:solidFill>
          </a:ln>
        </p:spPr>
      </p:pic>
      <p:sp>
        <p:nvSpPr>
          <p:cNvPr id="113" name="Member 2 name"/>
          <p:cNvSpPr>
            <a:spLocks noGrp="1"/>
          </p:cNvSpPr>
          <p:nvPr/>
        </p:nvSpPr>
        <p:spPr>
          <a:xfrm>
            <a:off x="1645800" y="5410000"/>
            <a:ext cx="5040000" cy="3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300" b="1" dirty="0">
                <a:solidFill>
                  <a:srgbClr val="111111"/>
                </a:solidFill>
                <a:latin typeface="Libre Baskerville"/>
                <a:hlinkClick r:id="rId7"/>
              </a:rPr>
              <a:t>Matthias Sala</a:t>
            </a:r>
          </a:p>
        </p:txBody>
      </p:sp>
      <p:sp>
        <p:nvSpPr>
          <p:cNvPr id="114" name="Member 2 role"/>
          <p:cNvSpPr>
            <a:spLocks noGrp="1"/>
          </p:cNvSpPr>
          <p:nvPr/>
        </p:nvSpPr>
        <p:spPr>
          <a:xfrm>
            <a:off x="1645800" y="5710000"/>
            <a:ext cx="5040000" cy="24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000" dirty="0">
                <a:solidFill>
                  <a:srgbClr val="555555"/>
                </a:solidFill>
                <a:latin typeface="Libre Baskerville"/>
              </a:rPr>
              <a:t>Gamification &amp; KI</a:t>
            </a:r>
          </a:p>
        </p:txBody>
      </p:sp>
      <p:sp>
        <p:nvSpPr>
          <p:cNvPr id="115" name="Member 2 bio"/>
          <p:cNvSpPr>
            <a:spLocks noGrp="1"/>
          </p:cNvSpPr>
          <p:nvPr/>
        </p:nvSpPr>
        <p:spPr>
          <a:xfrm>
            <a:off x="1645800" y="5950000"/>
            <a:ext cx="5040000" cy="47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10000"/>
              </a:lnSpc>
            </a:pPr>
            <a:r>
              <a:rPr lang="de-CH" sz="850" dirty="0">
                <a:solidFill>
                  <a:srgbClr val="666666"/>
                </a:solidFill>
                <a:latin typeface="Libre Baskerville"/>
              </a:rPr>
              <a:t>Mitgründer des Mixed-Reality-Studios Gbanga und Gründungspräsident der Swiss Game Developers Association. ETH Zürich, ehemals Xerox PARC, Gewinner der globalen Universal GameDev Challenge.</a:t>
            </a:r>
          </a:p>
        </p:txBody>
      </p:sp>
      <p:sp>
        <p:nvSpPr>
          <p:cNvPr id="116" name="Right card"/>
          <p:cNvSpPr>
            <a:spLocks noGrp="1"/>
          </p:cNvSpPr>
          <p:nvPr/>
        </p:nvSpPr>
        <p:spPr>
          <a:xfrm>
            <a:off x="7200000" y="2800000"/>
            <a:ext cx="4300000" cy="3400000"/>
          </a:xfrm>
          <a:prstGeom prst="rect">
            <a:avLst/>
          </a:prstGeom>
          <a:solidFill>
            <a:srgbClr val="111111"/>
          </a:solidFill>
          <a:ln>
            <a:noFill/>
          </a:ln>
        </p:spPr>
        <p:txBody>
          <a:bodyPr wrap="square" lIns="91440" tIns="45720" rIns="91440" bIns="45720" anchor="t" rtlCol="0"/>
          <a:lstStyle/>
          <a:p>
            <a:endParaRPr lang="de-CH"/>
          </a:p>
        </p:txBody>
      </p:sp>
      <p:sp>
        <p:nvSpPr>
          <p:cNvPr id="117" name="Price label"/>
          <p:cNvSpPr>
            <a:spLocks noGrp="1"/>
          </p:cNvSpPr>
          <p:nvPr/>
        </p:nvSpPr>
        <p:spPr>
          <a:xfrm>
            <a:off x="7560000" y="3160000"/>
            <a:ext cx="358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900" b="1" cap="all" spc="200" dirty="0">
                <a:solidFill>
                  <a:srgbClr val="AAAAAA"/>
                </a:solidFill>
                <a:latin typeface="Libre Baskerville"/>
              </a:rPr>
              <a:t>Investition</a:t>
            </a:r>
          </a:p>
        </p:txBody>
      </p:sp>
      <p:sp>
        <p:nvSpPr>
          <p:cNvPr id="118" name="Price value"/>
          <p:cNvSpPr>
            <a:spLocks noGrp="1"/>
          </p:cNvSpPr>
          <p:nvPr/>
        </p:nvSpPr>
        <p:spPr>
          <a:xfrm>
            <a:off x="7560000" y="3520000"/>
            <a:ext cx="3580000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00000"/>
              </a:lnSpc>
            </a:pPr>
            <a:r>
              <a:rPr lang="de-CH" sz="3600" b="1" spc="-300" dirty="0">
                <a:solidFill>
                  <a:srgbClr val="F2D34E"/>
                </a:solidFill>
                <a:latin typeface="League Spartan"/>
              </a:rPr>
              <a:t>ab CHF 50’000</a:t>
            </a:r>
          </a:p>
        </p:txBody>
      </p:sp>
      <p:sp>
        <p:nvSpPr>
          <p:cNvPr id="119" name="Price body"/>
          <p:cNvSpPr>
            <a:spLocks noGrp="1"/>
          </p:cNvSpPr>
          <p:nvPr/>
        </p:nvSpPr>
        <p:spPr>
          <a:xfrm>
            <a:off x="7560000" y="4280000"/>
            <a:ext cx="3580000" cy="70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>
              <a:lnSpc>
                <a:spcPct val="140000"/>
              </a:lnSpc>
            </a:pPr>
            <a:r>
              <a:rPr lang="de-CH" sz="1000" dirty="0">
                <a:solidFill>
                  <a:srgbClr val="BBBBBB"/>
                </a:solidFill>
                <a:latin typeface="Libre Baskerville"/>
              </a:rPr>
              <a:t>inkl. MwSt., abhängig von Produkt, Zielgruppengrösse und Komplexität.</a:t>
            </a:r>
          </a:p>
        </p:txBody>
      </p:sp>
      <p:sp>
        <p:nvSpPr>
          <p:cNvPr id="120" name="Contact label"/>
          <p:cNvSpPr>
            <a:spLocks noGrp="1"/>
          </p:cNvSpPr>
          <p:nvPr/>
        </p:nvSpPr>
        <p:spPr>
          <a:xfrm>
            <a:off x="7560000" y="5100000"/>
            <a:ext cx="358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900" b="1" cap="all" spc="200" dirty="0">
                <a:solidFill>
                  <a:srgbClr val="AAAAAA"/>
                </a:solidFill>
                <a:latin typeface="Libre Baskerville"/>
              </a:rPr>
              <a:t>Sprint starten</a:t>
            </a:r>
          </a:p>
        </p:txBody>
      </p:sp>
      <p:sp>
        <p:nvSpPr>
          <p:cNvPr id="121" name="CTA"/>
          <p:cNvSpPr>
            <a:spLocks noGrp="1"/>
          </p:cNvSpPr>
          <p:nvPr/>
        </p:nvSpPr>
        <p:spPr>
          <a:xfrm>
            <a:off x="7560000" y="5480000"/>
            <a:ext cx="2700000" cy="460000"/>
          </a:xfrm>
          <a:prstGeom prst="rect">
            <a:avLst/>
          </a:prstGeom>
          <a:solidFill>
            <a:srgbClr val="F2D34E"/>
          </a:solidFill>
          <a:ln>
            <a:noFill/>
          </a:ln>
        </p:spPr>
        <p:txBody>
          <a:bodyPr wrap="square" lIns="91440" tIns="45720" rIns="91440" bIns="45720" anchor="ctr" rtlCol="0"/>
          <a:lstStyle/>
          <a:p>
            <a:pPr algn="ctr"/>
            <a:r>
              <a:rPr lang="de-CH" sz="1200" b="1" dirty="0">
                <a:solidFill>
                  <a:srgbClr val="111111"/>
                </a:solidFill>
                <a:latin typeface="Libre Baskerville"/>
              </a:rPr>
              <a:t>Kontakt aufnehmen →</a:t>
            </a:r>
          </a:p>
        </p:txBody>
      </p:sp>
      <p:sp>
        <p:nvSpPr>
          <p:cNvPr id="122" name="Email"/>
          <p:cNvSpPr>
            <a:spLocks noGrp="1"/>
          </p:cNvSpPr>
          <p:nvPr/>
        </p:nvSpPr>
        <p:spPr>
          <a:xfrm>
            <a:off x="685800" y="6520000"/>
            <a:ext cx="5000000" cy="32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l"/>
            <a:r>
              <a:rPr lang="de-CH" sz="1000" dirty="0">
                <a:solidFill>
                  <a:srgbClr val="555555"/>
                </a:solidFill>
                <a:latin typeface="Libre Baskerville"/>
              </a:rPr>
              <a:t>team@19days.ch</a:t>
            </a:r>
          </a:p>
        </p:txBody>
      </p:sp>
      <p:sp>
        <p:nvSpPr>
          <p:cNvPr id="123" name="Page no"/>
          <p:cNvSpPr>
            <a:spLocks noGrp="1"/>
          </p:cNvSpPr>
          <p:nvPr/>
        </p:nvSpPr>
        <p:spPr>
          <a:xfrm>
            <a:off x="11048400" y="6480000"/>
            <a:ext cx="838200" cy="28000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t" rtlCol="0"/>
          <a:lstStyle/>
          <a:p>
            <a:pPr algn="r"/>
            <a:r>
              <a:rPr lang="de-CH" sz="900" spc="100" dirty="0">
                <a:solidFill>
                  <a:srgbClr val="888888"/>
                </a:solidFill>
                <a:latin typeface="Libre Baskerville"/>
              </a:rPr>
              <a:t>05 / 05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no">
  <a:themeElements>
    <a:clrScheme name="Mono">
      <a:dk1>
        <a:sysClr val="windowText" lastClr="000000"/>
      </a:dk1>
      <a:lt1>
        <a:sysClr val="window" lastClr="FFFFFF"/>
      </a:lt1>
      <a:dk2>
        <a:srgbClr val="111111"/>
      </a:dk2>
      <a:lt2>
        <a:srgbClr val="F0ECEC"/>
      </a:lt2>
      <a:accent1>
        <a:srgbClr val="F2D34E"/>
      </a:accent1>
      <a:accent2>
        <a:srgbClr val="2A8D8A"/>
      </a:accent2>
      <a:accent3>
        <a:srgbClr val="E78DA0"/>
      </a:accent3>
      <a:accent4>
        <a:srgbClr val="9ED7C4"/>
      </a:accent4>
      <a:accent5>
        <a:srgbClr val="F2A65A"/>
      </a:accent5>
      <a:accent6>
        <a:srgbClr val="7FB3D5"/>
      </a:accent6>
      <a:hlink>
        <a:srgbClr val="2A8D8A"/>
      </a:hlink>
      <a:folHlink>
        <a:srgbClr val="2A8D8A"/>
      </a:folHlink>
    </a:clrScheme>
    <a:fontScheme name="19 Days to Impact">
      <a:majorFont>
        <a:latin typeface="League Spartan"/>
        <a:ea typeface=""/>
        <a:cs typeface=""/>
      </a:majorFont>
      <a:minorFont>
        <a:latin typeface="Libre Baskerville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50000"/>
          </a:schemeClr>
        </a:soli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95000"/>
          </a:schemeClr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19 Days to Impact site</Application>
  <PresentationFormat>Widescreen</PresentationFormat>
  <Paragraphs>0</Paragraphs>
  <Slides>5</Slides>
  <Notes>0</Notes>
  <HiddenSlides>0</HiddenSlides>
  <MMClips>0</MMClips>
  <ScaleCrop>false</ScaleCrop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 Days to Impact, Pitch-Deck</dc:title>
  <dc:creator>19 Days to Impact</dc:creator>
  <cp:lastModifiedBy>19 Days to Impact</cp:lastModifiedBy>
  <dcterms:created xsi:type="dcterms:W3CDTF">2026-07-08T20:32:19Z</dcterms:created>
  <dcterms:modified xsi:type="dcterms:W3CDTF">2026-07-08T20:32:19Z</dcterms:modified>
</cp:coreProperties>
</file>